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96C"/>
    <a:srgbClr val="005686"/>
    <a:srgbClr val="E37416"/>
    <a:srgbClr val="007BC2"/>
    <a:srgbClr val="F0A466"/>
    <a:srgbClr val="E9F6FD"/>
    <a:srgbClr val="D5EDFB"/>
    <a:srgbClr val="AFDD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88" autoAdjust="0"/>
    <p:restoredTop sz="94678" autoAdjust="0"/>
  </p:normalViewPr>
  <p:slideViewPr>
    <p:cSldViewPr>
      <p:cViewPr>
        <p:scale>
          <a:sx n="75" d="100"/>
          <a:sy n="75" d="100"/>
        </p:scale>
        <p:origin x="-1380" y="6"/>
      </p:cViewPr>
      <p:guideLst>
        <p:guide orient="horz" pos="2069"/>
        <p:guide pos="1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406BA0-8503-406C-9B42-E3776E2F412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8ACBB5-BE9A-4E16-854F-70E591BB357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portal.ru/load/26" TargetMode="External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179388" y="6165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365" name="Rectangle 5"/>
          <p:cNvSpPr>
            <a:spLocks noChangeArrowheads="1"/>
          </p:cNvSpPr>
          <p:nvPr userDrawn="1"/>
        </p:nvSpPr>
        <p:spPr bwMode="auto">
          <a:xfrm>
            <a:off x="0" y="1628775"/>
            <a:ext cx="9144000" cy="3240088"/>
          </a:xfrm>
          <a:prstGeom prst="rect">
            <a:avLst/>
          </a:prstGeom>
          <a:gradFill rotWithShape="0">
            <a:gsLst>
              <a:gs pos="0">
                <a:srgbClr val="71C4F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</a:t>
            </a:r>
            <a:endParaRPr lang="ru-RU"/>
          </a:p>
        </p:txBody>
      </p:sp>
      <p:sp>
        <p:nvSpPr>
          <p:cNvPr id="143366" name="Rectangle 6"/>
          <p:cNvSpPr>
            <a:spLocks noChangeArrowheads="1"/>
          </p:cNvSpPr>
          <p:nvPr userDrawn="1"/>
        </p:nvSpPr>
        <p:spPr bwMode="auto">
          <a:xfrm>
            <a:off x="0" y="1628775"/>
            <a:ext cx="9144000" cy="3529013"/>
          </a:xfrm>
          <a:prstGeom prst="rect">
            <a:avLst/>
          </a:prstGeom>
          <a:pattFill prst="ltDnDiag">
            <a:fgClr>
              <a:srgbClr val="71C4F0">
                <a:alpha val="45000"/>
              </a:srgbClr>
            </a:fgClr>
            <a:bgClr>
              <a:schemeClr val="bg1">
                <a:alpha val="45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</a:t>
            </a:r>
            <a:endParaRPr lang="ru-RU"/>
          </a:p>
        </p:txBody>
      </p:sp>
      <p:sp>
        <p:nvSpPr>
          <p:cNvPr id="143368" name="Rectangle 8"/>
          <p:cNvSpPr>
            <a:spLocks noChangeArrowheads="1"/>
          </p:cNvSpPr>
          <p:nvPr userDrawn="1"/>
        </p:nvSpPr>
        <p:spPr bwMode="auto">
          <a:xfrm>
            <a:off x="0" y="1484313"/>
            <a:ext cx="9144000" cy="144462"/>
          </a:xfrm>
          <a:prstGeom prst="rect">
            <a:avLst/>
          </a:prstGeom>
          <a:solidFill>
            <a:srgbClr val="244E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69" name="Rectangle 9"/>
          <p:cNvSpPr>
            <a:spLocks noChangeArrowheads="1"/>
          </p:cNvSpPr>
          <p:nvPr userDrawn="1"/>
        </p:nvSpPr>
        <p:spPr bwMode="auto">
          <a:xfrm>
            <a:off x="0" y="5156200"/>
            <a:ext cx="9144000" cy="144463"/>
          </a:xfrm>
          <a:prstGeom prst="rect">
            <a:avLst/>
          </a:prstGeom>
          <a:solidFill>
            <a:srgbClr val="244E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72" name="Line 12"/>
          <p:cNvSpPr>
            <a:spLocks noChangeShapeType="1"/>
          </p:cNvSpPr>
          <p:nvPr userDrawn="1"/>
        </p:nvSpPr>
        <p:spPr bwMode="auto">
          <a:xfrm flipV="1">
            <a:off x="755650" y="2420938"/>
            <a:ext cx="7561263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75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2565400"/>
            <a:ext cx="7667625" cy="1079500"/>
          </a:xfrm>
        </p:spPr>
        <p:txBody>
          <a:bodyPr/>
          <a:lstStyle>
            <a:lvl1pPr>
              <a:defRPr b="1">
                <a:solidFill>
                  <a:srgbClr val="E37416"/>
                </a:solidFill>
                <a:latin typeface="Arial Narrow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376" name="Rectangle 1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619250" y="3860800"/>
            <a:ext cx="61214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>
                <a:latin typeface="Tahoma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pic>
        <p:nvPicPr>
          <p:cNvPr id="143385" name="Picture 25" descr="GEARS4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17587" cy="1068388"/>
          </a:xfrm>
          <a:prstGeom prst="rect">
            <a:avLst/>
          </a:prstGeom>
          <a:noFill/>
        </p:spPr>
      </p:pic>
      <p:pic>
        <p:nvPicPr>
          <p:cNvPr id="143387" name="Picture 27" descr="rabot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860800"/>
            <a:ext cx="1800225" cy="1800225"/>
          </a:xfrm>
          <a:prstGeom prst="rect">
            <a:avLst/>
          </a:prstGeom>
          <a:noFill/>
        </p:spPr>
      </p:pic>
      <p:pic>
        <p:nvPicPr>
          <p:cNvPr id="143384" name="Picture 24" descr="0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827088" y="5300663"/>
            <a:ext cx="1081087" cy="717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14338"/>
            <a:ext cx="2057400" cy="57118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9800" cy="5711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uchportal.ru/load/26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6"/>
          <p:cNvSpPr>
            <a:spLocks noChangeArrowheads="1"/>
          </p:cNvSpPr>
          <p:nvPr userDrawn="1"/>
        </p:nvSpPr>
        <p:spPr bwMode="auto">
          <a:xfrm flipH="1">
            <a:off x="2087563" y="6453188"/>
            <a:ext cx="6948487" cy="360362"/>
          </a:xfrm>
          <a:prstGeom prst="rect">
            <a:avLst/>
          </a:prstGeom>
          <a:solidFill>
            <a:srgbClr val="007B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2" name="Line 48"/>
          <p:cNvSpPr>
            <a:spLocks noChangeShapeType="1"/>
          </p:cNvSpPr>
          <p:nvPr userDrawn="1"/>
        </p:nvSpPr>
        <p:spPr bwMode="auto">
          <a:xfrm rot="5400000" flipH="1">
            <a:off x="1727994" y="6633369"/>
            <a:ext cx="360362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1" name="Rectangle 57"/>
          <p:cNvSpPr>
            <a:spLocks noChangeArrowheads="1"/>
          </p:cNvSpPr>
          <p:nvPr userDrawn="1"/>
        </p:nvSpPr>
        <p:spPr bwMode="auto">
          <a:xfrm flipH="1">
            <a:off x="2051050" y="6453188"/>
            <a:ext cx="71438" cy="360362"/>
          </a:xfrm>
          <a:prstGeom prst="rect">
            <a:avLst/>
          </a:prstGeom>
          <a:solidFill>
            <a:srgbClr val="E3741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Презентация</a:t>
            </a:r>
          </a:p>
        </p:txBody>
      </p:sp>
      <p:sp>
        <p:nvSpPr>
          <p:cNvPr id="1079" name="Rectangle 55"/>
          <p:cNvSpPr>
            <a:spLocks noChangeArrowheads="1"/>
          </p:cNvSpPr>
          <p:nvPr userDrawn="1"/>
        </p:nvSpPr>
        <p:spPr bwMode="auto">
          <a:xfrm>
            <a:off x="1588" y="188913"/>
            <a:ext cx="9142412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3" name="Line 129"/>
          <p:cNvSpPr>
            <a:spLocks noChangeShapeType="1"/>
          </p:cNvSpPr>
          <p:nvPr userDrawn="1"/>
        </p:nvSpPr>
        <p:spPr bwMode="auto">
          <a:xfrm rot="5400000" flipH="1">
            <a:off x="-72231" y="6633369"/>
            <a:ext cx="360362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8" name="Rectangle 54"/>
          <p:cNvSpPr>
            <a:spLocks noChangeArrowheads="1"/>
          </p:cNvSpPr>
          <p:nvPr userDrawn="1"/>
        </p:nvSpPr>
        <p:spPr bwMode="auto">
          <a:xfrm>
            <a:off x="107950" y="306388"/>
            <a:ext cx="8567738" cy="98425"/>
          </a:xfrm>
          <a:prstGeom prst="rect">
            <a:avLst/>
          </a:prstGeom>
          <a:solidFill>
            <a:srgbClr val="007B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5" name="Line 131"/>
          <p:cNvSpPr>
            <a:spLocks noChangeShapeType="1"/>
          </p:cNvSpPr>
          <p:nvPr userDrawn="1"/>
        </p:nvSpPr>
        <p:spPr bwMode="auto">
          <a:xfrm flipH="1">
            <a:off x="107950" y="260350"/>
            <a:ext cx="8640763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156" name="Picture 132" descr="rabot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0"/>
            <a:ext cx="1225550" cy="1225550"/>
          </a:xfrm>
          <a:prstGeom prst="rect">
            <a:avLst/>
          </a:prstGeom>
          <a:noFill/>
        </p:spPr>
      </p:pic>
      <p:sp>
        <p:nvSpPr>
          <p:cNvPr id="1157" name="Rectangle 1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1A396C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244E9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244E9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244E9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244E9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44E9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44E9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44E9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44E9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44E9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500034" y="1928802"/>
            <a:ext cx="7667625" cy="1079500"/>
          </a:xfrm>
        </p:spPr>
        <p:txBody>
          <a:bodyPr/>
          <a:lstStyle/>
          <a:p>
            <a:r>
              <a:rPr lang="ru-RU" dirty="0" smtClean="0">
                <a:solidFill>
                  <a:srgbClr val="005686"/>
                </a:solidFill>
                <a:latin typeface="Georgia" pitchFamily="18" charset="0"/>
              </a:rPr>
              <a:t>Сложноподчинённые предложения с несколькими придаточными</a:t>
            </a:r>
            <a:endParaRPr lang="ru-RU" dirty="0">
              <a:solidFill>
                <a:srgbClr val="005686"/>
              </a:solidFill>
              <a:latin typeface="Georgia" pitchFamily="18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786190"/>
            <a:ext cx="6121400" cy="1079500"/>
          </a:xfrm>
        </p:spPr>
        <p:txBody>
          <a:bodyPr/>
          <a:lstStyle/>
          <a:p>
            <a:r>
              <a:rPr lang="ru-RU" sz="8000" b="1" dirty="0" smtClean="0">
                <a:solidFill>
                  <a:srgbClr val="FF0000"/>
                </a:solidFill>
                <a:latin typeface="Georgia" pitchFamily="18" charset="0"/>
              </a:rPr>
              <a:t>В8</a:t>
            </a:r>
            <a:endParaRPr lang="ru-RU" sz="80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428596" y="357166"/>
            <a:ext cx="1655762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ГИА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14338"/>
            <a:ext cx="7329510" cy="1143000"/>
          </a:xfrm>
        </p:spPr>
        <p:txBody>
          <a:bodyPr/>
          <a:lstStyle/>
          <a:p>
            <a:pPr algn="l"/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2. В </a:t>
            </a:r>
            <a:r>
              <a:rPr lang="ru-RU" sz="2000" b="1" dirty="0">
                <a:latin typeface="Georgia" pitchFamily="18" charset="0"/>
                <a:cs typeface="Times New Roman" pitchFamily="18" charset="0"/>
              </a:rPr>
              <a:t>каком сложноподчиненном предложении между главным и придаточными предложениями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однородное</a:t>
            </a:r>
            <a:r>
              <a:rPr lang="ru-RU" sz="2000" b="1" dirty="0">
                <a:latin typeface="Georgia" pitchFamily="18" charset="0"/>
                <a:cs typeface="Times New Roman" pitchFamily="18" charset="0"/>
              </a:rPr>
              <a:t> соподчинение?</a:t>
            </a:r>
            <a:r>
              <a:rPr lang="ru-RU" sz="2000" dirty="0">
                <a:latin typeface="Georgia" pitchFamily="18" charset="0"/>
              </a:rPr>
              <a:t/>
            </a:r>
            <a:br>
              <a:rPr lang="ru-RU" sz="2000" dirty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Он бережно поцеловал жену и пошел в комнату, где ожидали его краски, кисти, холст — все то, без чего он не мог представить себе ни одного дня жизни.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б) С кремлевской стены, на которой стоит царь Иван Васильевич, видно, как выбиваются из сил, борясь с течением, гребцы.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в) Было слышно, как беспокойно плещется рядом Нева и где-то над крышами гудит мокрый флаг.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г) Когда шел этот разговор, в соседней комнате стоял сельский мельник, которого для размола зерна вызвал на усадьбу Курбского Иван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Колымет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в коп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5357826"/>
            <a:ext cx="807632" cy="928694"/>
          </a:xfrm>
          <a:prstGeom prst="rect">
            <a:avLst/>
          </a:prstGeom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b="1" dirty="0" smtClean="0">
                <a:latin typeface="Georgia" pitchFamily="18" charset="0"/>
              </a:rPr>
              <a:t>3. В </a:t>
            </a:r>
            <a:r>
              <a:rPr lang="ru-RU" sz="2000" b="1" dirty="0">
                <a:latin typeface="Georgia" pitchFamily="18" charset="0"/>
              </a:rPr>
              <a:t>каком сложноподчиненном предложении между главным и придаточными предложениями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параллельное</a:t>
            </a:r>
            <a:r>
              <a:rPr lang="ru-RU" sz="2000" b="1" dirty="0">
                <a:latin typeface="Georgia" pitchFamily="18" charset="0"/>
              </a:rPr>
              <a:t> подчинение?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43914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      </a:t>
            </a: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Все, что роте предстояло сделать в темноте, Рюмин не только последовательно знал, но и видел в том обостренном луче света, который центрировался в его уме.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б) Хотя над воротами надпись, что здание находится под охраной государства, никто его не охраняет.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в) Игнатий Хвостов рассказал товарищам о том, кто был Траян и каким жестоким преследованиям подвергал он первых христиан.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г) Неизвестно, построена ли яхта еще до первого приезда Петра Бажениным или же она была подарена русскому царю голландскими купцами.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5286388"/>
            <a:ext cx="1000132" cy="905287"/>
          </a:xfrm>
          <a:prstGeom prst="rect">
            <a:avLst/>
          </a:prstGeom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14338"/>
            <a:ext cx="761526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34411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34411B"/>
                </a:solidFill>
                <a:latin typeface="Georgia" pitchFamily="18" charset="0"/>
              </a:rPr>
            </a:br>
            <a:r>
              <a:rPr lang="ru-RU" b="1" dirty="0" smtClean="0">
                <a:latin typeface="Georgia" pitchFamily="18" charset="0"/>
              </a:rPr>
              <a:t>Формулировка задания  В8 теста ГИА </a:t>
            </a:r>
            <a:r>
              <a:rPr lang="ru-RU" b="1" dirty="0" smtClean="0">
                <a:solidFill>
                  <a:srgbClr val="34411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34411B"/>
                </a:solidFill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Среди предложений 1–6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сложноподчинённое предложение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однородным подчинением придаточных. Напишите номер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предложения.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(1)Бабуля, это к тебе, – сказала Танечка, входя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квартиру 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сопровождении двух девочек и одного серьёзного мальчика. 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2)Слепая Анна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Федотовна стояла на пороге кухни, не видя, но точно зная,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ребятишки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застенчиво жмутся у порога.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(3)Проходите в комнату и рассказывайте, по какому делу пришли,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сказала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(4)Ваша внучка Таня рассказала, что у вас на войне убили сына 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он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писал письма. (5)А мы взяли почин: «Нет неизвестных героев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6)И ещё она сказала, что вы ослепли от горя.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1. Среди </a:t>
            </a:r>
            <a:r>
              <a:rPr lang="ru-RU" sz="2000" dirty="0">
                <a:latin typeface="Georgia" pitchFamily="18" charset="0"/>
              </a:rPr>
              <a:t>предложений 24–27 найдите сложноподчинённое </a:t>
            </a:r>
            <a:r>
              <a:rPr lang="ru-RU" sz="2000" dirty="0" smtClean="0">
                <a:latin typeface="Georgia" pitchFamily="18" charset="0"/>
              </a:rPr>
              <a:t>предложение </a:t>
            </a:r>
            <a:r>
              <a:rPr lang="ru-RU" sz="2000" b="1" dirty="0" smtClean="0">
                <a:latin typeface="Georgia" pitchFamily="18" charset="0"/>
              </a:rPr>
              <a:t>с </a:t>
            </a:r>
            <a:r>
              <a:rPr lang="ru-RU" sz="2000" b="1" dirty="0">
                <a:latin typeface="Georgia" pitchFamily="18" charset="0"/>
              </a:rPr>
              <a:t>однородным подчинением придаточных. 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24)С этого дня гроза отделения, профессор Пётр Петрович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Лукин, встречая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студента Льва Ландау, всегда здоровался с ним за руку, 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друзья-однокурсники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уважительно называли его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Львом Давидовичем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25)Студенческие годы, конечно, меняли Ландау: сказалось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коллектива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преподавателей, но главное – та огромная борьба,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которую принято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называть работой над собой и которая по плечу лишь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сильным натурам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(26)Пропали его робость и застенчивость, он приучил себя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расстраиваться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из-за пустяков, не разбазаривать время.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27)Борьбу с собой он держал в тайне от приятелей, только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близкие друзья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отдельным репликам могли догадаться, чего ему стоила эта борьба.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9520" y="5572140"/>
            <a:ext cx="1441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25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2. </a:t>
            </a:r>
            <a:r>
              <a:rPr lang="ru-RU" sz="2000" dirty="0">
                <a:latin typeface="Georgia" pitchFamily="18" charset="0"/>
              </a:rPr>
              <a:t>Среди предложений 13 – 20 найдите </a:t>
            </a:r>
            <a:r>
              <a:rPr lang="ru-RU" sz="2000" dirty="0" smtClean="0">
                <a:latin typeface="Georgia" pitchFamily="18" charset="0"/>
              </a:rPr>
              <a:t>сложноподчинённое </a:t>
            </a:r>
            <a:r>
              <a:rPr lang="ru-RU" sz="2000" dirty="0">
                <a:latin typeface="Georgia" pitchFamily="18" charset="0"/>
              </a:rPr>
              <a:t>предложение с </a:t>
            </a:r>
            <a:r>
              <a:rPr lang="ru-RU" sz="2000" b="1" dirty="0">
                <a:latin typeface="Georgia" pitchFamily="18" charset="0"/>
              </a:rPr>
              <a:t>однородными придаточными.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543956" cy="4625989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(13)Я бы показал Наташке за эти штучки, но из-за Мишки не стал. (14)В последнее время я заметил, что Мишка перестал возражать Наташке. (15)А когда она улыбается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её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насмешливые глаза смотрят на него, он отворачивается, даже краснеет…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16)Мишка сказал: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(17)Ладно, пошли к Марье. (18)Красных накопаем…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19)Наташка не обманула: таких огромных собак мы не видали сроду. (20)Как только мы остановились у калитки, собака подошла и, встав на задние лапы, просунула между жердинами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нос, обнюхивая Мишкину голову.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550070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5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3. </a:t>
            </a:r>
            <a:r>
              <a:rPr lang="ru-RU" sz="2000" dirty="0">
                <a:latin typeface="Georgia" pitchFamily="18" charset="0"/>
              </a:rPr>
              <a:t>Среди предложений 43–49 найдите </a:t>
            </a:r>
            <a:r>
              <a:rPr lang="ru-RU" sz="2000" dirty="0" smtClean="0">
                <a:latin typeface="Georgia" pitchFamily="18" charset="0"/>
              </a:rPr>
              <a:t>сложноподчинённые </a:t>
            </a:r>
            <a:r>
              <a:rPr lang="ru-RU" sz="2000" dirty="0">
                <a:latin typeface="Georgia" pitchFamily="18" charset="0"/>
              </a:rPr>
              <a:t>предложения </a:t>
            </a:r>
            <a:r>
              <a:rPr lang="ru-RU" sz="2000" b="1" dirty="0">
                <a:latin typeface="Georgia" pitchFamily="18" charset="0"/>
              </a:rPr>
              <a:t>с последовательным подчинением придаточных.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(43)Не надо, пацаны, – поморщившись, сказал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очкастик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(44)Ну его! (45)Нашли кому объяснять.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46)Санька почувствовал, что детдомовские не принимали его на равных, будто им было известно что-то такое, чего Санька не знает и не будет знать никогда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(47)Посидите чуток, я сейчас... – тихо сказал он. (48)Санька хотел им сказать, что он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возьмёт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доме еды и хлеба достанет где-нибудь на все те деньги, что он разорвал. (49)Но детдомовские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так поняли.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3702" y="5500702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46, 48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29552" cy="1057296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4. </a:t>
            </a:r>
            <a:r>
              <a:rPr lang="ru-RU" sz="2000" dirty="0">
                <a:latin typeface="Georgia" pitchFamily="18" charset="0"/>
              </a:rPr>
              <a:t>Среди предложений 10–14 найдите сложное предложение </a:t>
            </a:r>
            <a:r>
              <a:rPr lang="ru-RU" sz="2000" b="1" dirty="0">
                <a:latin typeface="Georgia" pitchFamily="18" charset="0"/>
              </a:rPr>
              <a:t>с </a:t>
            </a:r>
            <a:r>
              <a:rPr lang="ru-RU" sz="2000" b="1" dirty="0" smtClean="0">
                <a:latin typeface="Georgia" pitchFamily="18" charset="0"/>
              </a:rPr>
              <a:t>параллельным (неоднородным</a:t>
            </a:r>
            <a:r>
              <a:rPr lang="ru-RU" sz="2000" b="1" dirty="0">
                <a:latin typeface="Georgia" pitchFamily="18" charset="0"/>
              </a:rPr>
              <a:t>) подчинением придаточных. 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10)Как только начинался спектакль, зрители наводили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актёров узкие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лучи карманных электрических фонариков, и лучи эти всё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перелетали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маленькие огненные птицы, с одного лица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другое 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зависимости от того, кто из актёров в это время говорил.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11)На Егорова зрители никогда не наводили лучи фонариков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12)Всегда он играл в темноте, и единственной точкой света, какую он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видел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 собой, была большая звезда, что лежала на краю моря,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забытый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маяк.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13)…Струны на скрипке были порваны, и Егоров больше не мог играть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14)На первом же ночном концерте он сказал об этом невидимым зрителям.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550070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2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5. </a:t>
            </a:r>
            <a:r>
              <a:rPr lang="ru-RU" sz="2000" dirty="0">
                <a:latin typeface="Georgia" pitchFamily="18" charset="0"/>
              </a:rPr>
              <a:t>Среди предложений 1–8 найдите сложноподчинённое </a:t>
            </a:r>
            <a:r>
              <a:rPr lang="ru-RU" sz="2000" dirty="0" smtClean="0">
                <a:latin typeface="Georgia" pitchFamily="18" charset="0"/>
              </a:rPr>
              <a:t>предложение </a:t>
            </a:r>
            <a:r>
              <a:rPr lang="ru-RU" sz="2000" b="1" dirty="0" smtClean="0">
                <a:latin typeface="Georgia" pitchFamily="18" charset="0"/>
              </a:rPr>
              <a:t>с </a:t>
            </a:r>
            <a:r>
              <a:rPr lang="ru-RU" sz="2000" b="1" dirty="0">
                <a:latin typeface="Georgia" pitchFamily="18" charset="0"/>
              </a:rPr>
              <a:t>однородным подчинением придаточных.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1)Многочисленная публика собралась слушать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оригинального музыканта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(2)Он был слеп, но молва передавала чудеса о его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музыкальном таланте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 его личной судьбе. (3)Говорили, будто в детстве он был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похищен из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зажиточной семьи бандой слепцов, с которыми бродил, пока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известный профессор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обратил внимания на его замечательный музыкальный талант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4)Другие передавали, что он сам ушёл из семьи к нищим из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каких-то романтических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побуждений. (5)Как бы то ни было, зал был набит битком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6)Свободных мест не было.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7)В зале настала глубокая тишина, когда на эстраде появился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молодой человек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красивыми большими глазами и бледным лицом. (8)Никто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признал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 его слепым, если б эти глаза не были так неподвижны и если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 его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вела молодая дама, как говорили, жена музыканта.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550070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8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6. </a:t>
            </a:r>
            <a:r>
              <a:rPr lang="ru-RU" sz="2000" dirty="0">
                <a:latin typeface="Georgia" pitchFamily="18" charset="0"/>
              </a:rPr>
              <a:t>Среди предложений 45–48 найдите сложноподчинённое </a:t>
            </a:r>
            <a:r>
              <a:rPr lang="ru-RU" sz="2000" dirty="0" smtClean="0">
                <a:latin typeface="Georgia" pitchFamily="18" charset="0"/>
              </a:rPr>
              <a:t>предложение </a:t>
            </a:r>
            <a:r>
              <a:rPr lang="ru-RU" sz="2000" b="1" dirty="0" smtClean="0">
                <a:latin typeface="Georgia" pitchFamily="18" charset="0"/>
              </a:rPr>
              <a:t>с </a:t>
            </a:r>
            <a:r>
              <a:rPr lang="ru-RU" sz="2000" b="1" dirty="0">
                <a:latin typeface="Georgia" pitchFamily="18" charset="0"/>
              </a:rPr>
              <a:t>однородным подчинением придаточных.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45)Сначала она ничего не слышала. (46)Внутри у неё шумела буря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47)Потом она наконец услышала, как поёт ранним утром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пастушеский рожок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 ответ ему сотнями голосов, чуть вздрогнув, откликается, как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эхо, струнный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оркестр. (48)Мелодия росла, поднималась, бушевала, как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ветер, неслась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вершинам деревьев, срывала листья, качала траву, била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 прохладными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брызгами.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0958" y="5500702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47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7. </a:t>
            </a:r>
            <a:r>
              <a:rPr lang="ru-RU" sz="2000" dirty="0">
                <a:latin typeface="Georgia" pitchFamily="18" charset="0"/>
              </a:rPr>
              <a:t>Среди предложений 30–35 найдите сложноподчинённое </a:t>
            </a:r>
            <a:r>
              <a:rPr lang="ru-RU" sz="2000" dirty="0" smtClean="0">
                <a:latin typeface="Georgia" pitchFamily="18" charset="0"/>
              </a:rPr>
              <a:t>предложение </a:t>
            </a:r>
            <a:r>
              <a:rPr lang="ru-RU" sz="2000" b="1" dirty="0" smtClean="0">
                <a:latin typeface="Georgia" pitchFamily="18" charset="0"/>
              </a:rPr>
              <a:t>с </a:t>
            </a:r>
            <a:r>
              <a:rPr lang="ru-RU" sz="2000" b="1" dirty="0">
                <a:latin typeface="Georgia" pitchFamily="18" charset="0"/>
              </a:rPr>
              <a:t>последовательным подчинением придаточных.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		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30)Прошло немалое время, пока я узнал музыку. (31)Та же самая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была она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в то же время совсем другая. (32)Мягче, добрее.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33)Я так заслушался, что вздрогнул, когда Вася заговорил.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–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(34)Эту музыку написал человек, которого лишили самого дорогого.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35)Вася думал вслух, не переставая играть.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550070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33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942960"/>
          </a:xfrm>
        </p:spPr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Виды связи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1428736"/>
            <a:ext cx="8643998" cy="471490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В сложноподчиненном предложении может быть не одно придаточное, а два, три, четыре и более. Придаточные связаны не только с главной частью предложения, но и между собой. Эта связь может быть различной по своему характеру: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Однородное подчинение.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Неоднородное (параллельное) подчинение.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Последовательное подчинение. </a:t>
            </a:r>
          </a:p>
          <a:p>
            <a:pPr>
              <a:buNone/>
            </a:pP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8. </a:t>
            </a:r>
            <a:r>
              <a:rPr lang="ru-RU" sz="2000" dirty="0">
                <a:latin typeface="Georgia" pitchFamily="18" charset="0"/>
              </a:rPr>
              <a:t>Среди предложений 43–45 найдите сложноподчинённое </a:t>
            </a:r>
            <a:r>
              <a:rPr lang="ru-RU" sz="2000" dirty="0" smtClean="0">
                <a:latin typeface="Georgia" pitchFamily="18" charset="0"/>
              </a:rPr>
              <a:t>предложение </a:t>
            </a:r>
            <a:r>
              <a:rPr lang="ru-RU" sz="2000" b="1" dirty="0" smtClean="0">
                <a:latin typeface="Georgia" pitchFamily="18" charset="0"/>
              </a:rPr>
              <a:t>с </a:t>
            </a:r>
            <a:r>
              <a:rPr lang="ru-RU" sz="2000" b="1" dirty="0">
                <a:latin typeface="Georgia" pitchFamily="18" charset="0"/>
              </a:rPr>
              <a:t>последовательным подчинением придаточных.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43)Когда минут через десять, не сразу отыскав машину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показав шофёру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подъехать к землянке, я вернулся, мальчишка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совсем преобразился.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44)На нём была маленькая, сшитая, как видно, специально на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него, шерстяная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гимнастёрка с орденом Отечественной войны, новенькой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медалью «За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отвагу» и белоснежным подворотничком, тёмно-синие шаровары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аккуратные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сапожки. (45)Мы поужинали, и, когда мальчик задремал,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Холин рассказал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 об Иване.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550070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43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14338"/>
            <a:ext cx="7329510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9.</a:t>
            </a:r>
            <a:r>
              <a:rPr lang="ru-RU" sz="2000" dirty="0">
                <a:latin typeface="Georgia" pitchFamily="18" charset="0"/>
              </a:rPr>
              <a:t> Среди предложений 17–20 найдите сложноподчинённое </a:t>
            </a:r>
            <a:r>
              <a:rPr lang="ru-RU" sz="2000" dirty="0" smtClean="0">
                <a:latin typeface="Georgia" pitchFamily="18" charset="0"/>
              </a:rPr>
              <a:t>предложение </a:t>
            </a:r>
            <a:r>
              <a:rPr lang="ru-RU" sz="2000" b="1" dirty="0" smtClean="0">
                <a:latin typeface="Georgia" pitchFamily="18" charset="0"/>
              </a:rPr>
              <a:t>с </a:t>
            </a:r>
            <a:r>
              <a:rPr lang="ru-RU" sz="2000" b="1" dirty="0">
                <a:latin typeface="Georgia" pitchFamily="18" charset="0"/>
              </a:rPr>
              <a:t>однородным подчинением придаточных.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625989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17)Однажды вечером, когда хлынул неожиданный для осени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тёплый проливной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дождь с громом и яркими молниями и лётчики решили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устроить «вечер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отдыха», около одиннадцати в землянке появился Яровой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18)Очевидно, после ужина он бродил где-то по лесным опушкам, потому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голенищам его сапог прилипли осенние листья. (19)Он молча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сбросил мокрую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шинель, прошёл в самый дальний угол и сел на свою постель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20)Когда молодой лётчик Лёвушкин посмотрел в угол, он увидел, что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Яровой, подперев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ладонями голову, сосредоточенно рассматривает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большую фотографию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550070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17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pPr algn="l"/>
            <a:r>
              <a:rPr lang="ru-RU" sz="2000" dirty="0" smtClean="0">
                <a:latin typeface="Georgia" pitchFamily="18" charset="0"/>
              </a:rPr>
              <a:t>10.</a:t>
            </a:r>
            <a:r>
              <a:rPr lang="ru-RU" sz="2000" dirty="0">
                <a:latin typeface="Georgia" pitchFamily="18" charset="0"/>
              </a:rPr>
              <a:t> Среди предложений 1–6 найдите сложноподчинённое </a:t>
            </a:r>
            <a:r>
              <a:rPr lang="ru-RU" sz="2000" dirty="0" smtClean="0">
                <a:latin typeface="Georgia" pitchFamily="18" charset="0"/>
              </a:rPr>
              <a:t>предложение </a:t>
            </a:r>
            <a:r>
              <a:rPr lang="ru-RU" sz="2000" b="1" dirty="0" smtClean="0">
                <a:latin typeface="Georgia" pitchFamily="18" charset="0"/>
              </a:rPr>
              <a:t>с </a:t>
            </a:r>
            <a:r>
              <a:rPr lang="ru-RU" sz="2000" b="1" dirty="0">
                <a:latin typeface="Georgia" pitchFamily="18" charset="0"/>
              </a:rPr>
              <a:t>однородным подчинением придаточных.</a:t>
            </a:r>
            <a:r>
              <a:rPr lang="ru-RU" sz="2000" dirty="0" smtClean="0">
                <a:latin typeface="Georgia" pitchFamily="18" charset="0"/>
              </a:rPr>
              <a:t>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(1)Бабуля, это к тебе, – сказала Танечка, входя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квартиру 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сопровождении двух девочек и одного серьёзного мальчика.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2)Слепая Анна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Федотовна стояла на пороге кухни, не видя, но точно зная,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ребятишки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застенчиво жмутся у порога.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–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(3)Проходите в комнату и рассказывайте, по какому делу пришли,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сказала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–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(4)Ваша внучка Таня рассказала, что у вас фашисты убили сына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он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писал письма. (5)А мы взяли почин: «Нет неизвестных героев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6)И ещё она сказала, что вы ослепли от горя.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550070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4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Однородное подчинение</a:t>
            </a:r>
            <a:br>
              <a:rPr lang="ru-RU" b="1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21497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Подчинение считается однородным, а придаточные - однородными при двух условиях: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если придаточные относятся о всему главному предложению или к одному и тому же слову,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являются придаточными одного типа.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Пример: Она знала, что девочки с опаской поглядывают на закрытую дверь комнаты, что чувствуют они себя связанно... (Ю. Герман).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>
                <a:solidFill>
                  <a:schemeClr val="tx2"/>
                </a:solidFill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– = ], (что – = ), (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– )...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Примечание. </a:t>
            </a:r>
            <a:r>
              <a:rPr lang="ru-RU" sz="2000" b="1" dirty="0" smtClean="0">
                <a:solidFill>
                  <a:srgbClr val="005686"/>
                </a:solidFill>
                <a:latin typeface="Times New Roman" pitchFamily="18" charset="0"/>
                <a:cs typeface="Times New Roman" pitchFamily="18" charset="0"/>
              </a:rPr>
              <a:t>Подчинительный союз (или союзное слово) во втором из однородных придаточных может отсутствовать, но его легко восстановить по первому придаточному, например: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Ему [Егорушке] уже не было страшно, хотя гром трещал по прежнему и (хотя) молния полосовала все небо (А. Чехов).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– = ], (хотя – = ) и ((хотя) – = ).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214414" y="3357562"/>
            <a:ext cx="1073276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214414" y="3214686"/>
            <a:ext cx="2714644" cy="35719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285852" y="5643578"/>
            <a:ext cx="1073276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285852" y="5500702"/>
            <a:ext cx="2714644" cy="35719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r>
              <a:rPr lang="ru-RU" b="1" dirty="0" smtClean="0">
                <a:latin typeface="Georgia" pitchFamily="18" charset="0"/>
              </a:rPr>
              <a:t>Неоднородное </a:t>
            </a:r>
            <a:br>
              <a:rPr lang="ru-RU" b="1" dirty="0" smtClean="0">
                <a:latin typeface="Georgia" pitchFamily="18" charset="0"/>
              </a:rPr>
            </a:br>
            <a:r>
              <a:rPr lang="ru-RU" b="1" dirty="0" smtClean="0">
                <a:latin typeface="Georgia" pitchFamily="18" charset="0"/>
              </a:rPr>
              <a:t>(параллельное) подчинение</a:t>
            </a:r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1"/>
            <a:ext cx="8786874" cy="432913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Придаточные относятся к </a:t>
            </a:r>
            <a:r>
              <a:rPr lang="ru-RU" b="1" u="sng" dirty="0" smtClean="0">
                <a:latin typeface="Times New Roman" pitchFamily="18" charset="0"/>
              </a:rPr>
              <a:t>одному общему</a:t>
            </a:r>
            <a:r>
              <a:rPr lang="ru-RU" b="1" dirty="0" smtClean="0">
                <a:latin typeface="Times New Roman" pitchFamily="18" charset="0"/>
              </a:rPr>
              <a:t> для них </a:t>
            </a:r>
            <a:r>
              <a:rPr lang="ru-RU" b="1" u="sng" dirty="0" smtClean="0">
                <a:latin typeface="Times New Roman" pitchFamily="18" charset="0"/>
              </a:rPr>
              <a:t>главному</a:t>
            </a:r>
            <a:r>
              <a:rPr lang="ru-RU" b="1" dirty="0" smtClean="0">
                <a:latin typeface="Times New Roman" pitchFamily="18" charset="0"/>
              </a:rPr>
              <a:t> предложению, но являются </a:t>
            </a:r>
            <a:r>
              <a:rPr lang="ru-RU" b="1" u="sng" dirty="0" smtClean="0">
                <a:latin typeface="Times New Roman" pitchFamily="18" charset="0"/>
              </a:rPr>
              <a:t>разными по значению</a:t>
            </a:r>
            <a:endParaRPr lang="ru-RU" u="sng" dirty="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b="1" dirty="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(Когда </a:t>
            </a:r>
            <a:r>
              <a:rPr lang="ru-RU" sz="1800" b="1" dirty="0" err="1" smtClean="0">
                <a:latin typeface="Times New Roman" pitchFamily="18" charset="0"/>
              </a:rPr>
              <a:t>обст</a:t>
            </a:r>
            <a:r>
              <a:rPr lang="ru-RU" sz="1800" b="1" dirty="0" smtClean="0">
                <a:latin typeface="Times New Roman" pitchFamily="18" charset="0"/>
              </a:rPr>
              <a:t>. времени.</a:t>
            </a:r>
            <a:r>
              <a:rPr lang="ru-RU" b="1" dirty="0" smtClean="0">
                <a:latin typeface="Times New Roman" pitchFamily="18" charset="0"/>
              </a:rPr>
              <a:t> ), </a:t>
            </a:r>
            <a:r>
              <a:rPr lang="en-US" b="1" dirty="0" smtClean="0">
                <a:latin typeface="Times New Roman" pitchFamily="18" charset="0"/>
              </a:rPr>
              <a:t>[</a:t>
            </a:r>
            <a:r>
              <a:rPr lang="ru-RU" b="1" dirty="0" smtClean="0">
                <a:latin typeface="Times New Roman" pitchFamily="18" charset="0"/>
              </a:rPr>
              <a:t>        </a:t>
            </a:r>
            <a:r>
              <a:rPr lang="en-US" b="1" dirty="0" smtClean="0">
                <a:latin typeface="Times New Roman" pitchFamily="18" charset="0"/>
              </a:rPr>
              <a:t>]</a:t>
            </a:r>
            <a:r>
              <a:rPr lang="ru-RU" b="1" dirty="0" smtClean="0">
                <a:latin typeface="Times New Roman" pitchFamily="18" charset="0"/>
              </a:rPr>
              <a:t>, (которых </a:t>
            </a:r>
            <a:r>
              <a:rPr lang="ru-RU" sz="1800" b="1" dirty="0" err="1" smtClean="0">
                <a:latin typeface="Times New Roman" pitchFamily="18" charset="0"/>
              </a:rPr>
              <a:t>прид</a:t>
            </a:r>
            <a:r>
              <a:rPr lang="ru-RU" sz="1800" b="1" dirty="0" smtClean="0">
                <a:latin typeface="Times New Roman" pitchFamily="18" charset="0"/>
              </a:rPr>
              <a:t>. определит.</a:t>
            </a:r>
            <a:r>
              <a:rPr lang="ru-RU" b="1" dirty="0" smtClean="0">
                <a:latin typeface="Times New Roman" pitchFamily="18" charset="0"/>
              </a:rPr>
              <a:t> ).</a:t>
            </a:r>
            <a:endParaRPr lang="ru-RU" sz="3600" b="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Когда мы пришли, отец показал мне окуней и плотиц, которых он выудил без меня.</a:t>
            </a: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4214810" y="3357562"/>
            <a:ext cx="2928958" cy="571504"/>
          </a:xfrm>
          <a:prstGeom prst="curvedDownArrow">
            <a:avLst/>
          </a:prstGeom>
          <a:solidFill>
            <a:srgbClr val="0070C0"/>
          </a:solidFill>
          <a:ln>
            <a:solidFill>
              <a:srgbClr val="005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10800000">
            <a:off x="1785918" y="3357562"/>
            <a:ext cx="2428892" cy="571504"/>
          </a:xfrm>
          <a:prstGeom prst="curvedUpArrow">
            <a:avLst/>
          </a:prstGeom>
          <a:solidFill>
            <a:srgbClr val="0070C0"/>
          </a:solidFill>
          <a:ln>
            <a:solidFill>
              <a:srgbClr val="005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14338"/>
            <a:ext cx="7258072" cy="1143000"/>
          </a:xfrm>
        </p:spPr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r>
              <a:rPr lang="ru-RU" b="1" dirty="0" smtClean="0">
                <a:latin typeface="Georgia" pitchFamily="18" charset="0"/>
              </a:rPr>
              <a:t>Последовательное подчинение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последовательном подчинении придаточные предложения связываются между собой словно по цепочке: первое придаточное относится к главному предложению (это придаточное I степени), второе придаточное относится к первому (придаточное II степени), третье - ко второму (придаточное III степени) и т. д.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Например: Был прекрасный июльский день, один из тех дней, которые случаются тогда, когда погода установилась надолго (И. Тургенев).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= – ], (которые = ), (когда – =).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последовательном подчинении возможно стечение двух подчинительных союзов или подчинительного союза и союзного слова (что если, что когда, что зачем и т. д.). В таких случаях второе придаточное оказывается внутри первого.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Случилось так, что, когда мы ехали, не было ни малейшей зыби (М. Пришвин).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= ], (что, (когда – = ), = )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142976" y="3643314"/>
            <a:ext cx="1000132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857488" y="3571876"/>
            <a:ext cx="1571636" cy="285752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857224" y="5857892"/>
            <a:ext cx="1143008" cy="285752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 rot="10800000">
            <a:off x="2928926" y="5857892"/>
            <a:ext cx="928694" cy="285752"/>
          </a:xfrm>
          <a:prstGeom prst="curved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Определите вид соединения придаточных.</a:t>
            </a:r>
            <a:r>
              <a:rPr lang="ru-RU" b="0" i="1" dirty="0" smtClean="0">
                <a:latin typeface="Times New Roman" pitchFamily="18" charset="0"/>
              </a:rPr>
              <a:t/>
            </a:r>
            <a:br>
              <a:rPr lang="ru-RU" b="0" i="1" dirty="0" smtClean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</a:rPr>
              <a:t>Я хотел, чтоб сердце глуше вспоминало сад и лето, где под музыку лягушек я растил себя поэтом.</a:t>
            </a:r>
          </a:p>
          <a:p>
            <a:pPr>
              <a:buNone/>
            </a:pPr>
            <a:endParaRPr lang="ru-RU" b="1" dirty="0">
              <a:latin typeface="Times New Roman" pitchFamily="18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[      ],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</a:rPr>
              <a:t>(чтобы…), (где…)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285852" y="3714752"/>
            <a:ext cx="2786082" cy="35719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4071934" y="3714752"/>
            <a:ext cx="2000264" cy="35719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000636"/>
            <a:ext cx="6436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последовательное подчинение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Определите вид соединения придаточных.</a:t>
            </a:r>
            <a:r>
              <a:rPr lang="ru-RU" b="0" i="1" dirty="0" smtClean="0">
                <a:latin typeface="Times New Roman" pitchFamily="18" charset="0"/>
              </a:rPr>
              <a:t/>
            </a:r>
            <a:br>
              <a:rPr lang="ru-RU" b="0" i="1" dirty="0" smtClean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</a:rPr>
              <a:t>В те края, где я рос под клёном, где резвился на жёлтой траве, шлю привет воробьям, и воронам, и рыдающей в ночь сове.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[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 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(где…), (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где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…),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].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071538" y="4143380"/>
            <a:ext cx="1785950" cy="35719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000100" y="4000504"/>
            <a:ext cx="3857652" cy="50006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21495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о</a:t>
            </a:r>
            <a:r>
              <a:rPr lang="ru-RU" sz="3600" b="1" dirty="0" smtClean="0">
                <a:latin typeface="Georgia" pitchFamily="18" charset="0"/>
              </a:rPr>
              <a:t>днородное подчинение</a:t>
            </a:r>
            <a:br>
              <a:rPr lang="ru-RU" sz="3600" b="1" dirty="0" smtClean="0">
                <a:latin typeface="Georgia" pitchFamily="18" charset="0"/>
              </a:rPr>
            </a:br>
            <a:endParaRPr lang="ru-RU" sz="36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Определите вид соединения придаточных.</a:t>
            </a:r>
            <a:r>
              <a:rPr lang="ru-RU" b="0" i="1" dirty="0" smtClean="0">
                <a:latin typeface="Times New Roman" pitchFamily="18" charset="0"/>
              </a:rPr>
              <a:t/>
            </a:r>
            <a:br>
              <a:rPr lang="ru-RU" b="0" i="1" dirty="0" smtClean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</a:rPr>
              <a:t>Я спросил сегодня у менялы, что даёт за полтумана по рублю, как сказать мне для прекрасной Лалы слово ласковое «люблю».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[      ],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(что…), (как…)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643042" y="4071942"/>
            <a:ext cx="1785950" cy="42862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428728" y="3786190"/>
            <a:ext cx="4071966" cy="71438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357826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параллельное подчинение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14338"/>
            <a:ext cx="7115196" cy="1143000"/>
          </a:xfrm>
        </p:spPr>
        <p:txBody>
          <a:bodyPr/>
          <a:lstStyle/>
          <a:p>
            <a:pPr algn="l"/>
            <a:r>
              <a:rPr lang="ru-RU" sz="2000" b="1" dirty="0" smtClean="0">
                <a:latin typeface="Georgia" pitchFamily="18" charset="0"/>
              </a:rPr>
              <a:t>1. В </a:t>
            </a:r>
            <a:r>
              <a:rPr lang="ru-RU" sz="2000" b="1" dirty="0">
                <a:latin typeface="Georgia" pitchFamily="18" charset="0"/>
              </a:rPr>
              <a:t>каком сложноподчиненном предложении между главным и придаточными предложениями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последовательное</a:t>
            </a:r>
            <a:r>
              <a:rPr lang="ru-RU" sz="2000" b="1" dirty="0">
                <a:latin typeface="Georgia" pitchFamily="18" charset="0"/>
              </a:rPr>
              <a:t> подчинение?</a:t>
            </a:r>
            <a:br>
              <a:rPr lang="ru-RU" sz="2000" b="1" dirty="0">
                <a:latin typeface="Georgia" pitchFamily="18" charset="0"/>
              </a:rPr>
            </a:br>
            <a:endParaRPr lang="ru-RU" sz="20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/>
              <a:t>     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а) Чем больше знает человек, тем сильнее он видит поэзию земли там, где ее никогда не найдет человек, обладающий скудными знаниями.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б) Саврасов заглянул к нам из другого мира, где живут ведуны-великаны и откуда надолго нельзя безнаказанно отлучаться.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в) Начинало слегка давить виски, как давит голову, когда долго кружишься на карусели.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г) Родился я в лесном хуторе и часть детства своего провел в дремучих лесах, где по волокам да болотам непроходимым медведи пешком ходят, а волки стаями волочатся.</a:t>
            </a:r>
          </a:p>
          <a:p>
            <a:endParaRPr lang="ru-RU" dirty="0"/>
          </a:p>
        </p:txBody>
      </p:sp>
      <p:pic>
        <p:nvPicPr>
          <p:cNvPr id="5" name="Рисунок 4" descr="в коп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5357826"/>
            <a:ext cx="807632" cy="928694"/>
          </a:xfrm>
          <a:prstGeom prst="rect">
            <a:avLst/>
          </a:prstGeom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Tahoma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364</Words>
  <Application>Microsoft Office PowerPoint</Application>
  <PresentationFormat>Экран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Сложноподчинённые предложения с несколькими придаточными</vt:lpstr>
      <vt:lpstr>Виды связи</vt:lpstr>
      <vt:lpstr>Однородное подчинение </vt:lpstr>
      <vt:lpstr> Неоднородное  (параллельное) подчинение </vt:lpstr>
      <vt:lpstr> Последовательное подчинение </vt:lpstr>
      <vt:lpstr> Определите вид соединения придаточных. </vt:lpstr>
      <vt:lpstr> Определите вид соединения придаточных. </vt:lpstr>
      <vt:lpstr> Определите вид соединения придаточных. </vt:lpstr>
      <vt:lpstr>1. В каком сложноподчиненном предложении между главным и придаточными предложениями последовательное подчинение? </vt:lpstr>
      <vt:lpstr>2. В каком сложноподчиненном предложении между главным и придаточными предложениями однородное соподчинение? </vt:lpstr>
      <vt:lpstr>3. В каком сложноподчиненном предложении между главным и придаточными предложениями параллельное подчинение? </vt:lpstr>
      <vt:lpstr> Формулировка задания  В8 теста ГИА  </vt:lpstr>
      <vt:lpstr>1. Среди предложений 24–27 найдите сложноподчинённое предложение с однородным подчинением придаточных. </vt:lpstr>
      <vt:lpstr>2. Среди предложений 13 – 20 найдите сложноподчинённое предложение с однородными придаточными. </vt:lpstr>
      <vt:lpstr>3. Среди предложений 43–49 найдите сложноподчинённые предложения с последовательным подчинением придаточных. </vt:lpstr>
      <vt:lpstr>4. Среди предложений 10–14 найдите сложное предложение с параллельным (неоднородным) подчинением придаточных.  </vt:lpstr>
      <vt:lpstr>5. Среди предложений 1–8 найдите сложноподчинённое предложение с однородным подчинением придаточных. </vt:lpstr>
      <vt:lpstr>6. Среди предложений 45–48 найдите сложноподчинённое предложение с однородным подчинением придаточных.</vt:lpstr>
      <vt:lpstr>7. Среди предложений 30–35 найдите сложноподчинённое предложение с последовательным подчинением придаточных. </vt:lpstr>
      <vt:lpstr>8. Среди предложений 43–45 найдите сложноподчинённое предложение с последовательным подчинением придаточных.</vt:lpstr>
      <vt:lpstr>9. Среди предложений 17–20 найдите сложноподчинённое предложение с однородным подчинением придаточных. </vt:lpstr>
      <vt:lpstr>10. Среди предложений 1–6 найдите сложноподчинённое предложение с однородным подчинением придаточных. </vt:lpstr>
    </vt:vector>
  </TitlesOfParts>
  <Company>МУБиНТ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презентаций</dc:title>
  <dc:creator>Дизайнер</dc:creator>
  <cp:lastModifiedBy>userok</cp:lastModifiedBy>
  <cp:revision>66</cp:revision>
  <dcterms:created xsi:type="dcterms:W3CDTF">2004-06-18T10:43:38Z</dcterms:created>
  <dcterms:modified xsi:type="dcterms:W3CDTF">2015-02-06T12:52:46Z</dcterms:modified>
</cp:coreProperties>
</file>